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300" r:id="rId3"/>
    <p:sldId id="294" r:id="rId4"/>
    <p:sldId id="303" r:id="rId5"/>
    <p:sldId id="302" r:id="rId6"/>
    <p:sldId id="304" r:id="rId7"/>
    <p:sldId id="301" r:id="rId8"/>
    <p:sldId id="297" r:id="rId9"/>
    <p:sldId id="29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AEDD6"/>
    <a:srgbClr val="FF7C80"/>
    <a:srgbClr val="FFFFFF"/>
    <a:srgbClr val="1BA984"/>
    <a:srgbClr val="10C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D3DE0-9873-4C95-8EBD-00A7EC48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3B174D-106C-4078-91F6-7385B191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F6574-7126-4E2B-8A04-CB070676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44A7FE-353E-4974-B3AF-57B17FAE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55AD1-0A2D-4498-A355-6A14AD0D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3A483-9914-4F21-AAA2-4A05D8A21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7DAF71-AA9B-46F4-BA4A-FF5465926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E9FF4-0C92-4591-82D6-1C3EA8AC4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F882E-E979-4D9F-852E-C6161948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1E768-FF47-428E-A006-F7732351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BD9D7E-D282-4F5C-AFFB-277244458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5934A-1142-473C-9893-F14DE0E11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8C5A85-D2E9-4410-AE67-55825317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68AAB-CA3B-431B-89D0-986336E4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AF1C5-BDF5-4AB5-BA06-CB24E440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826A3-33F8-44A8-89B0-84D97548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02EB3-4CAE-4133-81C1-87CEE78C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64EA42-B897-4404-A746-41DC5430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50F6B-096F-47FB-BA74-9A38A51C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F77F9-A30E-45FE-B7F7-0CD147D1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50754-AA99-4A2B-8090-528EEA0E1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FF588E-440D-425F-B691-6EB3A1AF9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04233-C013-4CF5-B5EF-44DB322E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F7BC4-2E4D-4A3A-8BC7-6F424C20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D1767-636F-4498-8D54-890B2F00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3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8836-6320-434D-8EBC-FF837CF8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FD475-3801-4A28-9588-CCF757087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7A5AA-23CB-4213-A92E-394D4F63C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3DFD5A-6404-40C2-8A99-55F5DAAF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2453B-8EB3-4C37-B2D9-B91AE92A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E3B0AC-7CDA-4F86-B4E5-434C451F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583E0-AB7D-4265-8782-3352966F1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C7C763-D979-457C-9E8A-67D83598A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711B7F-EEB9-4F8C-989C-8E5168E78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983CA-2422-4417-935A-13385A27D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34C3F3-8F39-44A6-9D20-FAFA0A5B3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F484F1-CA53-4A78-BED0-E4B6DE0C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68D2D-47B2-44ED-9120-8BFB53A0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D57684-D155-4F01-B8E8-C392402D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2BB83-99CF-47D7-8DE8-68F25A05E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92897D-A3F9-4515-8CD7-7DCAFE38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41B556-F9F5-482B-99CA-0491C699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501115-6FE7-494D-B14D-A9336011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28C375-826F-46AD-A8AE-666CA04C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5EA89D-3C74-4F1C-B8AF-19788A46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85A1CD-C930-4B36-A45D-5D452A76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039BEE-EF1F-4E32-B80C-7C057CC8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FA5E04-7C08-4B53-B931-615B5C217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AD489A-A727-4DF8-B99E-E0694FB48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216D78-41D6-4EA4-B5DC-8426A952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4AD736-CE31-4951-B497-BC5A392E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E16101-8A88-4E55-A4B8-F02A7A42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C0B72-F9C3-4528-876B-C3CBC1F5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72EB01-8EC3-4CE7-842D-C7C576052A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6D5712-E17B-495A-9D6A-F1F21090D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D85752-A5D1-4A48-AEFF-B64695CE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E55CAB-A641-4BA7-AA19-8992B8D5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6A2540-B664-4FF1-9167-03B72098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6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475EF-2C30-4D5B-AC5E-4C51C270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A2578-26EE-47A3-B297-93002235B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5AAF7-4811-4EE1-B1E9-A501246EE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BA3A0-606E-4C2D-A047-25D6B8A73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54FD9-D79A-4559-B54D-835E36EE8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4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B98192-979D-4E90-8C55-E328E5733AC5}"/>
              </a:ext>
            </a:extLst>
          </p:cNvPr>
          <p:cNvSpPr/>
          <p:nvPr/>
        </p:nvSpPr>
        <p:spPr>
          <a:xfrm>
            <a:off x="1187624" y="875479"/>
            <a:ext cx="7524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marR="330200" lvl="0" indent="359410" algn="ctr"/>
            <a:r>
              <a:rPr lang="ru-RU" sz="4000" b="1" i="1" spc="-150" dirty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Формы взаимодействия детского сада с родителями воспитанников в современных образовательных организациях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3863988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Воспитатели: Крапивкина Н.А.</a:t>
            </a:r>
          </a:p>
          <a:p>
            <a:pPr indent="228600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Петренко И.Ю.</a:t>
            </a:r>
            <a:endParaRPr lang="ru-RU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8480"/>
            <a:ext cx="2448272" cy="2237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4814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162"/>
            <a:ext cx="7704856" cy="52480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556792"/>
            <a:ext cx="669674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взаимодействия ДОУ с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семьями: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родителей активными участниками педагогического процесса, оказав им помощь в реализации ответственности за воспитание и обучение детей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7344" t="11970" r="21874" b="7039"/>
          <a:stretch/>
        </p:blipFill>
        <p:spPr>
          <a:xfrm>
            <a:off x="5470678" y="4578487"/>
            <a:ext cx="1404156" cy="1998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7344" t="11970" r="21874" b="7039"/>
          <a:stretch/>
        </p:blipFill>
        <p:spPr>
          <a:xfrm flipH="1">
            <a:off x="6656709" y="4586489"/>
            <a:ext cx="140415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8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Стрелка вправо 1"/>
          <p:cNvSpPr/>
          <p:nvPr/>
        </p:nvSpPr>
        <p:spPr>
          <a:xfrm>
            <a:off x="2275846" y="672483"/>
            <a:ext cx="1224136" cy="720080"/>
          </a:xfrm>
          <a:prstGeom prst="rightArrow">
            <a:avLst/>
          </a:prstGeom>
          <a:ln w="38100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ДОУ</a:t>
            </a:r>
            <a:endParaRPr lang="ru-RU" sz="2000" b="1" dirty="0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6022750" y="680437"/>
            <a:ext cx="1314483" cy="720080"/>
          </a:xfrm>
          <a:prstGeom prst="rightArrow">
            <a:avLst/>
          </a:prstGeom>
          <a:ln w="38100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</p:txBody>
      </p:sp>
      <p:sp>
        <p:nvSpPr>
          <p:cNvPr id="4" name="Овал 3"/>
          <p:cNvSpPr/>
          <p:nvPr/>
        </p:nvSpPr>
        <p:spPr>
          <a:xfrm>
            <a:off x="3794796" y="471079"/>
            <a:ext cx="1979439" cy="1296144"/>
          </a:xfrm>
          <a:prstGeom prst="ellipse">
            <a:avLst/>
          </a:prstGeom>
          <a:ln w="76200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s://gas-kvas.com/uploads/posts/2023-01/1673588166_gas-kvas-com-p-rukopozhatie-detskii-risunok-1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3313" y="751528"/>
            <a:ext cx="1452635" cy="8052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403648" y="1977653"/>
            <a:ext cx="7416824" cy="914400"/>
          </a:xfrm>
          <a:prstGeom prst="roundRect">
            <a:avLst/>
          </a:prstGeom>
          <a:ln w="28575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форм взаимодействия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10372" y="3534445"/>
            <a:ext cx="2407820" cy="1869836"/>
          </a:xfrm>
          <a:prstGeom prst="roundRect">
            <a:avLst/>
          </a:prstGeom>
          <a:ln w="19050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направленные на информирование родителей и педагогов друг другом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66032" y="3535429"/>
            <a:ext cx="2376264" cy="1833832"/>
          </a:xfrm>
          <a:prstGeom prst="roundRect">
            <a:avLst/>
          </a:prstGeom>
          <a:ln w="19050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направленные на совместную деятельность детей, родителей и педагогов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9351" y="3552447"/>
            <a:ext cx="2376264" cy="1833832"/>
          </a:xfrm>
          <a:prstGeom prst="roundRect">
            <a:avLst/>
          </a:prstGeom>
          <a:ln w="19050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направленные на психолого-педагогическое просвещение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429343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502959"/>
            <a:ext cx="7416824" cy="914400"/>
          </a:xfrm>
          <a:prstGeom prst="roundRect">
            <a:avLst/>
          </a:prstGeom>
          <a:ln w="28575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запросов и возможностей родителей воспитанников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628800"/>
            <a:ext cx="6192688" cy="2966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социологических срезов, опросов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Родительское сочинение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 с родителями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в повседневной жизни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Обобщение и анализ полученной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и др.</a:t>
            </a:r>
            <a:endParaRPr lang="ru-RU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 r="4255" b="30806"/>
          <a:stretch/>
        </p:blipFill>
        <p:spPr>
          <a:xfrm>
            <a:off x="2771799" y="4594998"/>
            <a:ext cx="4809003" cy="1816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351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633" y="-15296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379897"/>
            <a:ext cx="7416824" cy="783487"/>
          </a:xfrm>
          <a:prstGeom prst="roundRect">
            <a:avLst/>
          </a:prstGeom>
          <a:ln w="28575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форм взаимодействия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8780" y="1297257"/>
            <a:ext cx="624644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родителям достижений детей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Педагогические беседы, консультации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Памятки, информационные бюллетени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Стенды, ширмы, папки–передвижки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Рукописные газеты и журналы, альманахи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Устные журналы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Переписка педагогов и родителей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«Почтовый ящик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 -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фрагменты организации видов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</a:t>
            </a:r>
            <a:endParaRPr lang="ru-RU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педагогических знаний и лекторий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Медиатеки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 библиотеки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Попечительского совета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самоуправления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поручения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 ДОУ и территории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Совместное создание предметно-развивающей среды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13925" r="5165" b="12630"/>
          <a:stretch/>
        </p:blipFill>
        <p:spPr>
          <a:xfrm>
            <a:off x="6651104" y="1543281"/>
            <a:ext cx="2088232" cy="1296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67" y="4509120"/>
            <a:ext cx="2244505" cy="1871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892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763284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Нетрадиционные формы проведения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родительских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собраний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68760"/>
            <a:ext cx="5544616" cy="541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«Круглый стол».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«Дискуссионные качели».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«Педагогическая лаборатория».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«Читательская конференция».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«Аукцион».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«Семинар – практикум».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«Душевный разговор».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«Мастер – класс».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«Ток – шоу».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«Вечера вопросов и ответов».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«Мозговой штурм».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Реверсионная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мозговая атака, или Разнос».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«Список прилагательных и определений».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Видеокоррекция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«Коллективная запись».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«Запись на листах».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«Эвристические вопросы».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Тренинговые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игровые упражнения и задания.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312368" cy="2484276"/>
          </a:xfrm>
          <a:prstGeom prst="roundRect">
            <a:avLst>
              <a:gd name="adj" fmla="val 16667"/>
            </a:avLst>
          </a:prstGeom>
          <a:ln w="38100">
            <a:solidFill>
              <a:srgbClr val="FF5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939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245677"/>
            <a:ext cx="7416824" cy="720080"/>
          </a:xfrm>
          <a:prstGeom prst="roundRect">
            <a:avLst/>
          </a:prstGeom>
          <a:ln w="28575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детей, родителей и педагогов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201" y="965757"/>
            <a:ext cx="7488832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 в детском саду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 досуги, развлечения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Турниры знатоков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КВН, викторины, спортивные соревнования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деятельность педагогов, детей и родителей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«Семейная гостиная», «Литературная гостиная»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клубы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Прогулки и экскурсии, туристические походы детей и родителей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Семейный театр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смотрах-конкурсах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мастер-классах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 – музеи, выставки – коллекции.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семьи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добрых дел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трудовая деятельность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 с ребенком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«Зеркало группы»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«Фамильная символика», «Древо семьи», «Семейный герб»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Акции: экологические, социальные, по безопасности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Дни открытых дверей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45024"/>
            <a:ext cx="2438400" cy="18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50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10463" r="13793" b="25744"/>
          <a:stretch/>
        </p:blipFill>
        <p:spPr>
          <a:xfrm>
            <a:off x="1123033" y="260648"/>
            <a:ext cx="7776864" cy="61003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8411" y="2045971"/>
            <a:ext cx="18489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Недостаточное знание специфики семейного воспитания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2754" y="936601"/>
            <a:ext cx="1815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Неумение анализировать уровень педагогической культуры родителей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3606" y="765444"/>
            <a:ext cx="1636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Неумение планировать совместную работу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2473440"/>
            <a:ext cx="2213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Недостаточно развиты коммуникативные умения</a:t>
            </a:r>
            <a:endParaRPr lang="ru-RU" b="1" dirty="0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2186278" y="4850157"/>
            <a:ext cx="5472608" cy="1161417"/>
          </a:xfrm>
          <a:prstGeom prst="snip2DiagRect">
            <a:avLst/>
          </a:prstGeom>
          <a:ln w="76200">
            <a:solidFill>
              <a:srgbClr val="FF5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отсутствия взаимодействия ДОУ с семьёй</a:t>
            </a:r>
          </a:p>
        </p:txBody>
      </p:sp>
    </p:spTree>
    <p:extLst>
      <p:ext uri="{BB962C8B-B14F-4D97-AF65-F5344CB8AC3E}">
        <p14:creationId xmlns:p14="http://schemas.microsoft.com/office/powerpoint/2010/main" val="12847825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500"/>
                    </a14:imgEffect>
                    <a14:imgEffect>
                      <a14:saturation sa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01" y="0"/>
            <a:ext cx="9144000" cy="6858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692696"/>
            <a:ext cx="7524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marR="330200" lvl="0" indent="359410" algn="ctr"/>
            <a:r>
              <a:rPr lang="ru-RU" sz="3200" b="1" i="1" spc="-1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«Самое сложное в </a:t>
            </a:r>
            <a:r>
              <a:rPr lang="ru-RU" sz="3200" b="1" i="1" spc="-15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работе с </a:t>
            </a:r>
            <a:r>
              <a:rPr lang="ru-RU" sz="3200" b="1" i="1" spc="-1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  - </a:t>
            </a:r>
          </a:p>
          <a:p>
            <a:pPr marL="336550" marR="330200" lvl="0" indent="359410" algn="ctr"/>
            <a:r>
              <a:rPr lang="ru-RU" sz="3200" b="1" i="1" spc="-1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работа с  их родителями».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652628" cy="4522103"/>
          </a:xfrm>
          <a:prstGeom prst="rect">
            <a:avLst/>
          </a:prstGeom>
          <a:ln>
            <a:solidFill>
              <a:srgbClr val="FAEDD6"/>
            </a:solidFill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79038" y="5368687"/>
            <a:ext cx="6086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6550" marR="330200" lvl="0" indent="359410" algn="ctr"/>
            <a:r>
              <a:rPr lang="ru-RU" sz="4400" b="1" i="1" spc="-15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Успехов в работе!</a:t>
            </a:r>
            <a:endParaRPr lang="ru-RU" sz="4400" b="1" i="1" spc="-15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7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412</Words>
  <Application>Microsoft Office PowerPoint</Application>
  <PresentationFormat>Экран (4:3)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Гр. Цыпленок</dc:title>
  <cp:lastModifiedBy>Irishka_petrenko68@mail.ru</cp:lastModifiedBy>
  <cp:revision>113</cp:revision>
  <dcterms:modified xsi:type="dcterms:W3CDTF">2023-03-22T02:12:52Z</dcterms:modified>
</cp:coreProperties>
</file>