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0" r:id="rId4"/>
    <p:sldId id="259" r:id="rId5"/>
    <p:sldId id="281" r:id="rId6"/>
    <p:sldId id="268" r:id="rId7"/>
    <p:sldId id="263" r:id="rId8"/>
    <p:sldId id="264" r:id="rId9"/>
    <p:sldId id="265" r:id="rId10"/>
    <p:sldId id="272" r:id="rId11"/>
    <p:sldId id="266" r:id="rId12"/>
    <p:sldId id="267" r:id="rId13"/>
    <p:sldId id="269" r:id="rId14"/>
    <p:sldId id="270" r:id="rId15"/>
    <p:sldId id="278" r:id="rId16"/>
    <p:sldId id="274" r:id="rId17"/>
    <p:sldId id="275" r:id="rId18"/>
    <p:sldId id="279" r:id="rId19"/>
    <p:sldId id="276" r:id="rId20"/>
    <p:sldId id="273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4" autoAdjust="0"/>
    <p:restoredTop sz="93804" autoAdjust="0"/>
  </p:normalViewPr>
  <p:slideViewPr>
    <p:cSldViewPr>
      <p:cViewPr>
        <p:scale>
          <a:sx n="88" d="100"/>
          <a:sy n="88" d="100"/>
        </p:scale>
        <p:origin x="-13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2EB4-EA48-4323-ACE6-A6CCBACFD240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238D-D5B0-4593-BC75-7F6BA6B54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9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2EB4-EA48-4323-ACE6-A6CCBACFD240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238D-D5B0-4593-BC75-7F6BA6B54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93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2EB4-EA48-4323-ACE6-A6CCBACFD240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238D-D5B0-4593-BC75-7F6BA6B54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4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2EB4-EA48-4323-ACE6-A6CCBACFD240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238D-D5B0-4593-BC75-7F6BA6B54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95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2EB4-EA48-4323-ACE6-A6CCBACFD240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238D-D5B0-4593-BC75-7F6BA6B54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3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2EB4-EA48-4323-ACE6-A6CCBACFD240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238D-D5B0-4593-BC75-7F6BA6B54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12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2EB4-EA48-4323-ACE6-A6CCBACFD240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238D-D5B0-4593-BC75-7F6BA6B54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1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2EB4-EA48-4323-ACE6-A6CCBACFD240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238D-D5B0-4593-BC75-7F6BA6B54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88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2EB4-EA48-4323-ACE6-A6CCBACFD240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238D-D5B0-4593-BC75-7F6BA6B54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9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2EB4-EA48-4323-ACE6-A6CCBACFD240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238D-D5B0-4593-BC75-7F6BA6B54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14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2EB4-EA48-4323-ACE6-A6CCBACFD240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238D-D5B0-4593-BC75-7F6BA6B54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0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12EB4-EA48-4323-ACE6-A6CCBACFD240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F238D-D5B0-4593-BC75-7F6BA6B54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48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764704"/>
            <a:ext cx="806489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u="sng" dirty="0" smtClean="0">
              <a:latin typeface="Segoe Script" panose="020B0504020000000003" pitchFamily="34" charset="0"/>
            </a:endParaRPr>
          </a:p>
          <a:p>
            <a:pPr algn="ctr"/>
            <a:endParaRPr lang="ru-RU" b="1" u="sng" dirty="0">
              <a:latin typeface="Segoe Script" panose="020B0504020000000003" pitchFamily="34" charset="0"/>
            </a:endParaRPr>
          </a:p>
          <a:p>
            <a:pPr algn="ctr"/>
            <a:endParaRPr lang="ru-RU" b="1" u="sng" dirty="0" smtClean="0">
              <a:latin typeface="Segoe Script" panose="020B0504020000000003" pitchFamily="34" charset="0"/>
            </a:endParaRPr>
          </a:p>
          <a:p>
            <a:pPr algn="ctr"/>
            <a:endParaRPr lang="ru-RU" b="1" u="sng" dirty="0">
              <a:latin typeface="Segoe Script" panose="020B0504020000000003" pitchFamily="34" charset="0"/>
            </a:endParaRPr>
          </a:p>
          <a:p>
            <a:pPr algn="ctr"/>
            <a:endParaRPr lang="ru-RU" b="1" u="sng" dirty="0" smtClean="0">
              <a:latin typeface="Segoe Script" panose="020B0504020000000003" pitchFamily="34" charset="0"/>
            </a:endParaRPr>
          </a:p>
          <a:p>
            <a:pPr algn="ctr"/>
            <a:r>
              <a:rPr lang="ru-RU" sz="2400" b="1" u="sng" dirty="0" smtClean="0">
                <a:latin typeface="Arial Black" panose="020B0A04020102020204" pitchFamily="34" charset="0"/>
              </a:rPr>
              <a:t>Тема</a:t>
            </a:r>
            <a:r>
              <a:rPr lang="ru-RU" sz="2400" b="1" u="sng" dirty="0">
                <a:latin typeface="Arial Black" panose="020B0A04020102020204" pitchFamily="34" charset="0"/>
              </a:rPr>
              <a:t> </a:t>
            </a:r>
            <a:r>
              <a:rPr lang="ru-RU" sz="2400" b="1" u="sng" dirty="0" smtClean="0">
                <a:latin typeface="Arial Black" panose="020B0A04020102020204" pitchFamily="34" charset="0"/>
              </a:rPr>
              <a:t>самообразования</a:t>
            </a:r>
            <a:r>
              <a:rPr lang="ru-RU" sz="2400" b="1" dirty="0" smtClean="0">
                <a:latin typeface="Arial Black" panose="020B0A04020102020204" pitchFamily="34" charset="0"/>
              </a:rPr>
              <a:t>:</a:t>
            </a:r>
          </a:p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«</a:t>
            </a:r>
            <a:r>
              <a:rPr lang="ru-RU" sz="2400" b="1" dirty="0">
                <a:latin typeface="Arial Black" panose="020B0A04020102020204" pitchFamily="34" charset="0"/>
              </a:rPr>
              <a:t>Формирование предпосылок функциональной грамотности через применение </a:t>
            </a:r>
            <a:r>
              <a:rPr lang="ru-RU" sz="2400" b="1" dirty="0" err="1">
                <a:latin typeface="Arial Black" panose="020B0A04020102020204" pitchFamily="34" charset="0"/>
              </a:rPr>
              <a:t>квест</a:t>
            </a:r>
            <a:r>
              <a:rPr lang="ru-RU" sz="2400" b="1" dirty="0">
                <a:latin typeface="Arial Black" panose="020B0A04020102020204" pitchFamily="34" charset="0"/>
              </a:rPr>
              <a:t>-технологий в ДОУ</a:t>
            </a:r>
            <a:r>
              <a:rPr lang="ru-RU" sz="2400" b="1" dirty="0" smtClean="0">
                <a:latin typeface="Arial Black" panose="020B0A04020102020204" pitchFamily="34" charset="0"/>
              </a:rPr>
              <a:t>»</a:t>
            </a:r>
          </a:p>
          <a:p>
            <a:endParaRPr lang="ru-RU" dirty="0">
              <a:latin typeface="Arial Black" panose="020B0A04020102020204" pitchFamily="34" charset="0"/>
            </a:endParaRPr>
          </a:p>
          <a:p>
            <a:endParaRPr lang="ru-RU" dirty="0" smtClean="0">
              <a:latin typeface="Arial Black" panose="020B0A04020102020204" pitchFamily="34" charset="0"/>
            </a:endParaRPr>
          </a:p>
          <a:p>
            <a:endParaRPr lang="ru-RU" dirty="0">
              <a:latin typeface="Arial Black" panose="020B0A04020102020204" pitchFamily="34" charset="0"/>
            </a:endParaRPr>
          </a:p>
          <a:p>
            <a:endParaRPr lang="ru-RU" dirty="0" smtClean="0">
              <a:latin typeface="Arial Black" panose="020B0A04020102020204" pitchFamily="34" charset="0"/>
            </a:endParaRPr>
          </a:p>
          <a:p>
            <a:endParaRPr lang="ru-RU" dirty="0" smtClean="0">
              <a:latin typeface="Arial Black" panose="020B0A04020102020204" pitchFamily="34" charset="0"/>
            </a:endParaRPr>
          </a:p>
          <a:p>
            <a:pPr algn="r"/>
            <a:r>
              <a:rPr lang="ru-RU" u="sng" dirty="0" smtClean="0">
                <a:latin typeface="Arial Black" panose="020B0A04020102020204" pitchFamily="34" charset="0"/>
              </a:rPr>
              <a:t>Подготовила</a:t>
            </a:r>
          </a:p>
          <a:p>
            <a:pPr algn="r"/>
            <a:r>
              <a:rPr lang="ru-RU" u="sng" dirty="0">
                <a:latin typeface="Arial Black" panose="020B0A04020102020204" pitchFamily="34" charset="0"/>
              </a:rPr>
              <a:t>и</a:t>
            </a:r>
            <a:r>
              <a:rPr lang="ru-RU" u="sng" dirty="0" smtClean="0">
                <a:latin typeface="Arial Black" panose="020B0A04020102020204" pitchFamily="34" charset="0"/>
              </a:rPr>
              <a:t>нструктор по Ф.К.:</a:t>
            </a:r>
          </a:p>
          <a:p>
            <a:pPr algn="r"/>
            <a:r>
              <a:rPr lang="ru-RU" dirty="0" err="1" smtClean="0">
                <a:latin typeface="Arial Black" panose="020B0A04020102020204" pitchFamily="34" charset="0"/>
              </a:rPr>
              <a:t>Крапивкина</a:t>
            </a:r>
            <a:r>
              <a:rPr lang="ru-RU" dirty="0" smtClean="0">
                <a:latin typeface="Arial Black" panose="020B0A04020102020204" pitchFamily="34" charset="0"/>
              </a:rPr>
              <a:t> Н.А.</a:t>
            </a:r>
            <a:endParaRPr lang="ru-RU" dirty="0">
              <a:latin typeface="Arial Black" panose="020B0A04020102020204" pitchFamily="34" charset="0"/>
            </a:endParaRPr>
          </a:p>
          <a:p>
            <a:endParaRPr lang="ru-RU" dirty="0" smtClean="0">
              <a:latin typeface="Segoe Script" panose="020B0504020000000003" pitchFamily="34" charset="0"/>
            </a:endParaRPr>
          </a:p>
          <a:p>
            <a:endParaRPr lang="ru-RU" dirty="0">
              <a:latin typeface="Segoe Script" panose="020B0504020000000003" pitchFamily="34" charset="0"/>
            </a:endParaRPr>
          </a:p>
          <a:p>
            <a:endParaRPr lang="ru-RU" dirty="0" smtClean="0">
              <a:latin typeface="Segoe Script" panose="020B0504020000000003" pitchFamily="34" charset="0"/>
            </a:endParaRPr>
          </a:p>
          <a:p>
            <a:endParaRPr lang="ru-RU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8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82" y="-243408"/>
            <a:ext cx="9336788" cy="736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МО март22\IMG_26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447" y="3501008"/>
            <a:ext cx="3888433" cy="259228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МО март22\IMG_27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95" y="3437619"/>
            <a:ext cx="3983516" cy="265567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МО март22\IMG_91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10" y="581294"/>
            <a:ext cx="3819402" cy="254626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МО март22\IMG_91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447" y="557022"/>
            <a:ext cx="3776812" cy="251787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37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82"/>
            <a:ext cx="9144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МО март22\IMG_25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057" y="782039"/>
            <a:ext cx="3879029" cy="25860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er\Desktop\МО март22\IMG_26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69440"/>
            <a:ext cx="3715010" cy="24766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МО март22\IMG_26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09" y="3469440"/>
            <a:ext cx="3715011" cy="24766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МО март22\IMG_26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49" y="782037"/>
            <a:ext cx="3879034" cy="258602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3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2" y="116632"/>
            <a:ext cx="9144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МО март22\IMG_26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16" y="1036876"/>
            <a:ext cx="2940114" cy="19600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МО март22\IMG_26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375" y="1036876"/>
            <a:ext cx="3240000" cy="216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МО март22\IMG_26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335" y="3861047"/>
            <a:ext cx="3371868" cy="224791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МО март22\IMG_27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03310" y="2507500"/>
            <a:ext cx="3114396" cy="20762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МО март22\IMG_255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26" y="3928175"/>
            <a:ext cx="3170485" cy="211365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41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204864"/>
            <a:ext cx="6224736" cy="3433936"/>
          </a:xfrm>
        </p:spPr>
        <p:txBody>
          <a:bodyPr>
            <a:normAutofit/>
          </a:bodyPr>
          <a:lstStyle/>
          <a:p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К</a:t>
            </a:r>
            <a:r>
              <a:rPr lang="ru-RU" sz="4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вест</a:t>
            </a:r>
            <a:endParaRPr lang="ru-RU" sz="40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«Цветок Здоровья»</a:t>
            </a:r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8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204864"/>
            <a:ext cx="6224736" cy="3433936"/>
          </a:xfrm>
        </p:spPr>
        <p:txBody>
          <a:bodyPr/>
          <a:lstStyle/>
          <a:p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3" name="Picture 3" descr="C:\Users\User\Desktop\МО март22\IMG-20201119-WA0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351" y="2209452"/>
            <a:ext cx="2534047" cy="337872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МО март22\IMG-20201119-WA0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22" y="3206854"/>
            <a:ext cx="2101818" cy="28024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МО март22\IMG-20201119-WA00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836713"/>
            <a:ext cx="2296577" cy="30621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Крапивкина Н.А\Неделя Здоровья 2020\фото отчет -Наде\физкультурный досуг в старших группах Соберем Цветок Здоровья\IMG-20201123-WA00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22" y="506563"/>
            <a:ext cx="2029810" cy="270641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55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204864"/>
            <a:ext cx="6224736" cy="3433936"/>
          </a:xfrm>
        </p:spPr>
        <p:txBody>
          <a:bodyPr/>
          <a:lstStyle/>
          <a:p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C:\Users\User\Desktop\МО март22\IMG-20201119-WA00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36" y="694374"/>
            <a:ext cx="3511828" cy="263387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МО март22\IMG-20201119-WA00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375" y="3398777"/>
            <a:ext cx="3547112" cy="266033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Крапивкина Н.А\надя- фильм\развлечение в старшей группе Цветок Здоровья\20211118_0953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618" y="694375"/>
            <a:ext cx="3538782" cy="265408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Крапивкина Н.А\Неделя Здоровья 2020\Цветок Здоровья- досуг старш гр\IMG-20201119-WA00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02" y="3430623"/>
            <a:ext cx="3464161" cy="259812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78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204864"/>
            <a:ext cx="6224736" cy="3433936"/>
          </a:xfrm>
        </p:spPr>
        <p:txBody>
          <a:bodyPr>
            <a:normAutofit/>
          </a:bodyPr>
          <a:lstStyle/>
          <a:p>
            <a:endParaRPr lang="ru-RU" sz="40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sz="4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Квест</a:t>
            </a:r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«Форт </a:t>
            </a:r>
            <a:r>
              <a:rPr lang="ru-RU" sz="4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Боярд</a:t>
            </a:r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»</a:t>
            </a:r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74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657" y="2122191"/>
            <a:ext cx="6224736" cy="3433936"/>
          </a:xfrm>
        </p:spPr>
        <p:txBody>
          <a:bodyPr>
            <a:normAutofit/>
          </a:bodyPr>
          <a:lstStyle/>
          <a:p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1" name="Picture 3" descr="C:\Users\User\Desktop\Крапивкина Н.А\форт боярд муравьишки\Новая папка\01_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572" y="728868"/>
            <a:ext cx="3609794" cy="240677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Крапивкина Н.А\форт боярд муравьишки\Новая папка\01_1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453067"/>
            <a:ext cx="3672783" cy="244876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Крапивкина Н.А\форт боярд муравьишки\Новая папка\01_1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203" y="3223948"/>
            <a:ext cx="4028799" cy="268613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Крапивкина Н.А\форт Боярд 2020\фото отчет -Наде\9 форт боярд\IMG_20201120_1119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651565"/>
            <a:ext cx="3372682" cy="252951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0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657" y="2122191"/>
            <a:ext cx="6224736" cy="3433936"/>
          </a:xfrm>
        </p:spPr>
        <p:txBody>
          <a:bodyPr>
            <a:normAutofit/>
          </a:bodyPr>
          <a:lstStyle/>
          <a:p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User\Desktop\Крапивкина Н.А\форт Боярд 2020\фото отчет -Наде\9 форт боярд\IMG_20201120_0918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896" y="657349"/>
            <a:ext cx="3407845" cy="25558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Крапивкина Н.А\форт Боярд 2020\фото отчет -Наде\9 форт боярд\IMG-20201120-WA018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8" b="7508"/>
          <a:stretch/>
        </p:blipFill>
        <p:spPr bwMode="auto">
          <a:xfrm>
            <a:off x="1907704" y="3079323"/>
            <a:ext cx="2088232" cy="304543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Крапивкина Н.А\форт боярд муравьишки\Новая папка\01_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870" y="764703"/>
            <a:ext cx="3672426" cy="244853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esktop\Крапивкина Н.А\форт Боярд 2020\фото отчет -Наде\9 форт боярд\IMG_20201123_1813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860" y="3429000"/>
            <a:ext cx="3780420" cy="25202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8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85"/>
            <a:ext cx="9144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204864"/>
            <a:ext cx="6224736" cy="3433936"/>
          </a:xfrm>
        </p:spPr>
        <p:txBody>
          <a:bodyPr>
            <a:normAutofit/>
          </a:bodyPr>
          <a:lstStyle/>
          <a:p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 descr="C:\Users\User\Desktop\Крапивкина Н.А\форт боярд муравьишки\Новая папка\01_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926" y="3487422"/>
            <a:ext cx="3834872" cy="255683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Крапивкина Н.А\форт боярд муравьишки\Новая папка\01_9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93"/>
          <a:stretch/>
        </p:blipFill>
        <p:spPr bwMode="auto">
          <a:xfrm>
            <a:off x="1134954" y="620011"/>
            <a:ext cx="3625347" cy="27844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Крапивкина Н.А\форт боярд муравьишки\Новая папка\01_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97" y="692356"/>
            <a:ext cx="3869561" cy="257996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Крапивкина Н.А\форт боярд муравьишки\Новая папка\01_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01" y="3487422"/>
            <a:ext cx="3836096" cy="255683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04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340768"/>
            <a:ext cx="74888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Arial Black" panose="020B0A04020102020204" pitchFamily="34" charset="0"/>
              </a:rPr>
              <a:t>Квест</a:t>
            </a:r>
            <a:r>
              <a:rPr lang="ru-RU" sz="2000" b="1" dirty="0" smtClean="0">
                <a:latin typeface="Arial Black" panose="020B0A04020102020204" pitchFamily="34" charset="0"/>
              </a:rPr>
              <a:t>- это</a:t>
            </a:r>
            <a:r>
              <a:rPr lang="ru-RU" sz="2000" b="1" dirty="0">
                <a:latin typeface="Arial Black" panose="020B0A04020102020204" pitchFamily="34" charset="0"/>
              </a:rPr>
              <a:t> инновационная форма организации образовательной деятельности детей в </a:t>
            </a:r>
            <a:r>
              <a:rPr lang="ru-RU" sz="2000" b="1" dirty="0" smtClean="0">
                <a:latin typeface="Arial Black" panose="020B0A04020102020204" pitchFamily="34" charset="0"/>
              </a:rPr>
              <a:t>ДОУ.</a:t>
            </a:r>
          </a:p>
          <a:p>
            <a:pPr lvl="0"/>
            <a:endParaRPr lang="ru-RU" sz="2000" u="sng" dirty="0" smtClean="0"/>
          </a:p>
          <a:p>
            <a:pPr lvl="0"/>
            <a:r>
              <a:rPr lang="ru-RU" sz="1600" u="sng" dirty="0" smtClean="0">
                <a:latin typeface="Arial Black" panose="020B0A04020102020204" pitchFamily="34" charset="0"/>
              </a:rPr>
              <a:t>Задачи: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Black" panose="020B0A04020102020204" pitchFamily="34" charset="0"/>
              </a:rPr>
              <a:t>Способствовать всестороннему развитию детей;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Black" panose="020B0A04020102020204" pitchFamily="34" charset="0"/>
              </a:rPr>
              <a:t>Развивать социально-коммуникативных качества путем коллективного решения общих задач;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Black" panose="020B0A04020102020204" pitchFamily="34" charset="0"/>
              </a:rPr>
              <a:t>Побуждать к познавательно-исследовательской деятельности, благодаря погружению в различные игровые ситуации;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Black" panose="020B0A04020102020204" pitchFamily="34" charset="0"/>
              </a:rPr>
              <a:t>Обеспечивать интеграцию содержания разных образовательных областей (согласно рекомендациям ФГОС): социально-коммуникативного, познавательного, речевого, художественно-эстетического и физического развития;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Black" panose="020B0A04020102020204" pitchFamily="34" charset="0"/>
              </a:rPr>
              <a:t>Создавать положительный эмоциональный настрой.</a:t>
            </a:r>
          </a:p>
          <a:p>
            <a:endParaRPr lang="ru-RU" sz="2000" b="1" dirty="0" smtClean="0">
              <a:latin typeface="Arial Black" panose="020B0A04020102020204" pitchFamily="34" charset="0"/>
            </a:endParaRPr>
          </a:p>
          <a:p>
            <a:endParaRPr lang="ru-RU" sz="2000" b="1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63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052736"/>
            <a:ext cx="69127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u="sng" dirty="0" smtClean="0">
              <a:latin typeface="Arial Black" panose="020B0A04020102020204" pitchFamily="34" charset="0"/>
            </a:endParaRPr>
          </a:p>
          <a:p>
            <a:r>
              <a:rPr lang="ru-RU" sz="3200" b="1" u="sng" dirty="0" smtClean="0">
                <a:latin typeface="Arial Black" panose="020B0A04020102020204" pitchFamily="34" charset="0"/>
              </a:rPr>
              <a:t>Вывод: </a:t>
            </a:r>
            <a:r>
              <a:rPr lang="ru-RU" sz="3200" b="1" dirty="0" smtClean="0">
                <a:latin typeface="Arial Black" panose="020B0A04020102020204" pitchFamily="34" charset="0"/>
              </a:rPr>
              <a:t>Использование </a:t>
            </a:r>
            <a:r>
              <a:rPr lang="ru-RU" sz="3200" b="1" dirty="0" err="1" smtClean="0">
                <a:latin typeface="Arial Black" panose="020B0A04020102020204" pitchFamily="34" charset="0"/>
              </a:rPr>
              <a:t>квест</a:t>
            </a:r>
            <a:r>
              <a:rPr lang="ru-RU" sz="3200" b="1" dirty="0" smtClean="0">
                <a:latin typeface="Arial Black" panose="020B0A04020102020204" pitchFamily="34" charset="0"/>
              </a:rPr>
              <a:t>-технологий, </a:t>
            </a:r>
            <a:r>
              <a:rPr lang="ru-RU" sz="3200" b="1" dirty="0">
                <a:latin typeface="Arial Black" panose="020B0A04020102020204" pitchFamily="34" charset="0"/>
              </a:rPr>
              <a:t>прямо или косвенно ведет к формированию основ функциональной грамотности будущего школьника.</a:t>
            </a:r>
            <a:r>
              <a:rPr lang="ru-RU" sz="3200" dirty="0"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980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052736"/>
            <a:ext cx="741682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>
              <a:latin typeface="Arial Black" panose="020B0A04020102020204" pitchFamily="34" charset="0"/>
            </a:endParaRPr>
          </a:p>
          <a:p>
            <a:pPr algn="ctr"/>
            <a:endParaRPr lang="ru-RU" sz="3200" dirty="0">
              <a:latin typeface="Arial Black" panose="020B0A04020102020204" pitchFamily="34" charset="0"/>
            </a:endParaRPr>
          </a:p>
          <a:p>
            <a:pPr algn="ctr"/>
            <a:endParaRPr lang="ru-RU" sz="3200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4000" dirty="0" smtClean="0">
                <a:latin typeface="Arial Black" panose="020B0A04020102020204" pitchFamily="34" charset="0"/>
              </a:rPr>
              <a:t>Спасибо за внимание!</a:t>
            </a:r>
            <a:endParaRPr lang="ru-RU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832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1412776"/>
            <a:ext cx="72728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Arial Black" panose="020B0A04020102020204" pitchFamily="34" charset="0"/>
            </a:endParaRPr>
          </a:p>
          <a:p>
            <a:pPr algn="just"/>
            <a:endParaRPr lang="ru-RU" dirty="0" smtClean="0">
              <a:latin typeface="Arial Black" panose="020B0A04020102020204" pitchFamily="34" charset="0"/>
            </a:endParaRPr>
          </a:p>
          <a:p>
            <a:pPr algn="just"/>
            <a:r>
              <a:rPr lang="ru-RU" sz="2400" dirty="0" err="1" smtClean="0">
                <a:latin typeface="Arial Black" panose="020B0A04020102020204" pitchFamily="34" charset="0"/>
              </a:rPr>
              <a:t>Квест</a:t>
            </a:r>
            <a:r>
              <a:rPr lang="ru-RU" sz="2400" dirty="0" smtClean="0">
                <a:latin typeface="Arial Black" panose="020B0A04020102020204" pitchFamily="34" charset="0"/>
              </a:rPr>
              <a:t>-технология </a:t>
            </a:r>
            <a:r>
              <a:rPr lang="ru-RU" sz="2400" dirty="0">
                <a:latin typeface="Arial Black" panose="020B0A04020102020204" pitchFamily="34" charset="0"/>
              </a:rPr>
              <a:t>актуальна в контексте требований ФГОС ДО, так как </a:t>
            </a:r>
            <a:r>
              <a:rPr lang="ru-RU" sz="2400" dirty="0" smtClean="0">
                <a:latin typeface="Arial Black" panose="020B0A04020102020204" pitchFamily="34" charset="0"/>
              </a:rPr>
              <a:t>она направлена </a:t>
            </a:r>
            <a:r>
              <a:rPr lang="ru-RU" sz="2400" dirty="0">
                <a:latin typeface="Arial Black" panose="020B0A04020102020204" pitchFamily="34" charset="0"/>
              </a:rPr>
              <a:t>на самовоспитание и саморазвитие ребёнка как личности творческой, физически здоровой, с активной познавательной позицией </a:t>
            </a:r>
            <a:r>
              <a:rPr lang="ru-RU" sz="2400" dirty="0" smtClean="0">
                <a:latin typeface="Arial Black" panose="020B0A04020102020204" pitchFamily="34" charset="0"/>
              </a:rPr>
              <a:t>в </a:t>
            </a:r>
            <a:r>
              <a:rPr lang="ru-RU" sz="2400" dirty="0">
                <a:latin typeface="Arial Black" panose="020B0A04020102020204" pitchFamily="34" charset="0"/>
              </a:rPr>
              <a:t>ходе решения игровых поисковых задач</a:t>
            </a:r>
            <a:r>
              <a:rPr lang="ru-RU" sz="2400" dirty="0" smtClean="0">
                <a:latin typeface="Arial Black" panose="020B0A04020102020204" pitchFamily="34" charset="0"/>
              </a:rPr>
              <a:t>.</a:t>
            </a:r>
          </a:p>
          <a:p>
            <a:pPr algn="just"/>
            <a:endParaRPr lang="ru-RU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07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34076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Arial Black" panose="020B0A04020102020204" pitchFamily="34" charset="0"/>
            </a:endParaRPr>
          </a:p>
          <a:p>
            <a:endParaRPr lang="ru-RU" sz="2000" b="1" dirty="0" smtClean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196752"/>
            <a:ext cx="741682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Целью моей работы по самообразованию </a:t>
            </a:r>
            <a:r>
              <a:rPr lang="ru-RU" sz="2400" b="1" dirty="0" smtClean="0">
                <a:latin typeface="Arial Black" panose="020B0A04020102020204" pitchFamily="34" charset="0"/>
              </a:rPr>
              <a:t>в</a:t>
            </a:r>
          </a:p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 2020 </a:t>
            </a:r>
            <a:r>
              <a:rPr lang="ru-RU" sz="2400" b="1" dirty="0">
                <a:latin typeface="Arial Black" panose="020B0A04020102020204" pitchFamily="34" charset="0"/>
              </a:rPr>
              <a:t>– 2022 году  было</a:t>
            </a:r>
            <a:r>
              <a:rPr lang="ru-RU" sz="2400" b="1" dirty="0" smtClean="0">
                <a:latin typeface="Arial Black" panose="020B0A04020102020204" pitchFamily="34" charset="0"/>
              </a:rPr>
              <a:t>:</a:t>
            </a:r>
            <a:r>
              <a:rPr lang="ru-RU" sz="2400" b="1" dirty="0">
                <a:latin typeface="Arial Black" panose="020B0A04020102020204" pitchFamily="34" charset="0"/>
              </a:rPr>
              <a:t> </a:t>
            </a:r>
            <a:endParaRPr lang="ru-RU" sz="2400" b="1" dirty="0" smtClean="0">
              <a:latin typeface="Arial Black" panose="020B0A04020102020204" pitchFamily="34" charset="0"/>
            </a:endParaRPr>
          </a:p>
          <a:p>
            <a:pPr algn="ctr"/>
            <a:endParaRPr lang="ru-RU" sz="2400" b="1" dirty="0" smtClean="0">
              <a:latin typeface="Arial Black" panose="020B0A04020102020204" pitchFamily="34" charset="0"/>
            </a:endParaRPr>
          </a:p>
          <a:p>
            <a:r>
              <a:rPr lang="ru-RU" sz="2000" dirty="0" smtClean="0">
                <a:latin typeface="Arial Black" panose="020B0A04020102020204" pitchFamily="34" charset="0"/>
              </a:rPr>
              <a:t>Повысить </a:t>
            </a:r>
            <a:r>
              <a:rPr lang="ru-RU" sz="2000" dirty="0">
                <a:latin typeface="Arial Black" panose="020B0A04020102020204" pitchFamily="34" charset="0"/>
              </a:rPr>
              <a:t>свой теоретический и практический  опыт по  использованию в образовательной деятельности с детьми старшего возраста  </a:t>
            </a:r>
            <a:r>
              <a:rPr lang="ru-RU" sz="2000" dirty="0" err="1">
                <a:latin typeface="Arial Black" panose="020B0A04020102020204" pitchFamily="34" charset="0"/>
              </a:rPr>
              <a:t>квест</a:t>
            </a:r>
            <a:r>
              <a:rPr lang="ru-RU" sz="2000" dirty="0">
                <a:latin typeface="Arial Black" panose="020B0A04020102020204" pitchFamily="34" charset="0"/>
              </a:rPr>
              <a:t> - технологии в условиях реализации ФГОС ДО.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02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34076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Arial Black" panose="020B0A04020102020204" pitchFamily="34" charset="0"/>
            </a:endParaRPr>
          </a:p>
          <a:p>
            <a:endParaRPr lang="ru-RU" sz="2000" b="1" dirty="0" smtClean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836712"/>
            <a:ext cx="799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/>
              <a:t>1 этап – Подготовительный (сентябрь - октябрь 2020г.)</a:t>
            </a:r>
            <a:endParaRPr lang="ru-RU" dirty="0"/>
          </a:p>
          <a:p>
            <a:pPr fontAlgn="base"/>
            <a:r>
              <a:rPr lang="ru-RU" u="sng" dirty="0"/>
              <a:t>Задачи: </a:t>
            </a:r>
            <a:r>
              <a:rPr lang="ru-RU" dirty="0"/>
              <a:t>1. Изучить возможности внедрения </a:t>
            </a:r>
            <a:r>
              <a:rPr lang="ru-RU" dirty="0" err="1"/>
              <a:t>квест</a:t>
            </a:r>
            <a:r>
              <a:rPr lang="ru-RU" dirty="0"/>
              <a:t> – технологии в образовательный процесс с дошкольниками. </a:t>
            </a:r>
            <a:endParaRPr lang="ru-RU" dirty="0" smtClean="0"/>
          </a:p>
          <a:p>
            <a:pPr fontAlgn="base"/>
            <a:r>
              <a:rPr lang="ru-RU" dirty="0" smtClean="0"/>
              <a:t>2</a:t>
            </a:r>
            <a:r>
              <a:rPr lang="ru-RU" dirty="0"/>
              <a:t>. Определение методов и форм работы. </a:t>
            </a:r>
            <a:endParaRPr lang="ru-RU" dirty="0" smtClean="0"/>
          </a:p>
          <a:p>
            <a:pPr fontAlgn="base"/>
            <a:r>
              <a:rPr lang="ru-RU" dirty="0" smtClean="0"/>
              <a:t>3</a:t>
            </a:r>
            <a:r>
              <a:rPr lang="ru-RU" dirty="0"/>
              <a:t>. Создание условий для эффективного использования </a:t>
            </a:r>
            <a:r>
              <a:rPr lang="ru-RU" dirty="0" err="1"/>
              <a:t>квест</a:t>
            </a:r>
            <a:r>
              <a:rPr lang="ru-RU" dirty="0"/>
              <a:t> - технологии. 4.  Составление   плана мероприятий на учебный год.</a:t>
            </a:r>
          </a:p>
          <a:p>
            <a:pPr fontAlgn="base"/>
            <a:r>
              <a:rPr lang="ru-RU" b="1" dirty="0"/>
              <a:t>2 этап – Основной – практический (</a:t>
            </a:r>
            <a:r>
              <a:rPr lang="ru-RU" b="1" dirty="0" smtClean="0"/>
              <a:t>2020-2022 </a:t>
            </a:r>
            <a:r>
              <a:rPr lang="ru-RU" b="1" dirty="0"/>
              <a:t>учебный год)</a:t>
            </a:r>
            <a:endParaRPr lang="ru-RU" dirty="0"/>
          </a:p>
          <a:p>
            <a:pPr fontAlgn="base"/>
            <a:r>
              <a:rPr lang="ru-RU" u="sng" dirty="0"/>
              <a:t>Задачи: </a:t>
            </a:r>
            <a:r>
              <a:rPr lang="ru-RU" dirty="0"/>
              <a:t>1. Практическое осуществление деятельности по внедрению </a:t>
            </a:r>
            <a:r>
              <a:rPr lang="ru-RU" dirty="0" err="1"/>
              <a:t>квест</a:t>
            </a:r>
            <a:r>
              <a:rPr lang="ru-RU" dirty="0"/>
              <a:t> – технологии. </a:t>
            </a:r>
            <a:endParaRPr lang="ru-RU" dirty="0" smtClean="0"/>
          </a:p>
          <a:p>
            <a:pPr fontAlgn="base"/>
            <a:r>
              <a:rPr lang="ru-RU" dirty="0" smtClean="0"/>
              <a:t>2</a:t>
            </a:r>
            <a:r>
              <a:rPr lang="ru-RU" dirty="0"/>
              <a:t>. Повысить профессиональную компетентность педагогов, родителей по применению </a:t>
            </a:r>
            <a:r>
              <a:rPr lang="ru-RU" dirty="0" err="1"/>
              <a:t>квест</a:t>
            </a:r>
            <a:r>
              <a:rPr lang="ru-RU" dirty="0"/>
              <a:t> - игры.</a:t>
            </a:r>
          </a:p>
          <a:p>
            <a:pPr fontAlgn="base"/>
            <a:r>
              <a:rPr lang="ru-RU" b="1" dirty="0"/>
              <a:t>3 этап – Заключительный </a:t>
            </a:r>
            <a:r>
              <a:rPr lang="ru-RU" b="1" dirty="0" smtClean="0"/>
              <a:t>(март-май  2022г</a:t>
            </a:r>
            <a:r>
              <a:rPr lang="ru-RU" b="1" dirty="0"/>
              <a:t>.)</a:t>
            </a:r>
            <a:endParaRPr lang="ru-RU" dirty="0"/>
          </a:p>
          <a:p>
            <a:pPr fontAlgn="base"/>
            <a:r>
              <a:rPr lang="ru-RU" u="sng" dirty="0"/>
              <a:t>Задачи: </a:t>
            </a:r>
            <a:r>
              <a:rPr lang="ru-RU" dirty="0"/>
              <a:t>1. Осуществить распространения опыта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 </a:t>
            </a:r>
            <a:r>
              <a:rPr lang="ru-RU" dirty="0"/>
              <a:t>2. Провести анализ деятельности. </a:t>
            </a:r>
            <a:endParaRPr lang="ru-RU" dirty="0" smtClean="0"/>
          </a:p>
          <a:p>
            <a:pPr fontAlgn="base"/>
            <a:r>
              <a:rPr lang="ru-RU" dirty="0" smtClean="0"/>
              <a:t>3</a:t>
            </a:r>
            <a:r>
              <a:rPr lang="ru-RU" dirty="0"/>
              <a:t>. Осуществить презентацию 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val="19951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48" y="0"/>
            <a:ext cx="9167200" cy="687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72817"/>
            <a:ext cx="7702624" cy="182763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Военно-патриотическая игра</a:t>
            </a:r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«Зимняя </a:t>
            </a:r>
            <a:r>
              <a:rPr lang="ru-RU" sz="4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Зарничка</a:t>
            </a:r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»</a:t>
            </a:r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26"/>
            <a:ext cx="9144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МО март22\2cf906de-abf3-408c-90f3-50140d26d33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79933"/>
            <a:ext cx="2783980" cy="245990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МО март22\59779415-d5bc-411b-829a-bf940b15ef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375" y="3247933"/>
            <a:ext cx="3615214" cy="271141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МО март22\abdb5ecb-1bbb-46c8-b418-a58286d7a02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43808"/>
            <a:ext cx="2612286" cy="27918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МО март22\f84326fe-123c-441d-8afc-4cde461368a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107" y="892514"/>
            <a:ext cx="3654271" cy="232046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1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МО март22\dc692e63-1dfc-4e16-b536-f5d45e0787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6474"/>
            <a:ext cx="2160240" cy="257063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МО март22\dc0baa2e-7902-4a32-9de1-7825f02008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016" y="683564"/>
            <a:ext cx="3633664" cy="252993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МО март22\cb1f63fe-5f55-433d-ae9e-abce6c66f43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375" y="3428432"/>
            <a:ext cx="3576359" cy="26196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МО март22\d238dcfa-b38c-43c3-9091-e1cfa3b97ea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546" y="3448135"/>
            <a:ext cx="2902470" cy="259997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0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2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02624" cy="1658615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Физкультурно-экологический </a:t>
            </a:r>
            <a:r>
              <a:rPr lang="ru-RU" sz="4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квест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«Капелька в беде»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3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125</Words>
  <Application>Microsoft Office PowerPoint</Application>
  <PresentationFormat>Экран (4:3)</PresentationFormat>
  <Paragraphs>62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Военно-патриотическая игра «Зимняя Зарничка»</vt:lpstr>
      <vt:lpstr>Презентация PowerPoint</vt:lpstr>
      <vt:lpstr>Презентация PowerPoint</vt:lpstr>
      <vt:lpstr>Физкультурно-экологический квест «Капелька в беде»</vt:lpstr>
      <vt:lpstr>Презентация PowerPoint</vt:lpstr>
      <vt:lpstr>Презентация PowerPoint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30</cp:revision>
  <dcterms:created xsi:type="dcterms:W3CDTF">2022-03-11T06:00:59Z</dcterms:created>
  <dcterms:modified xsi:type="dcterms:W3CDTF">2022-05-11T05:58:23Z</dcterms:modified>
</cp:coreProperties>
</file>